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2" r:id="rId10"/>
    <p:sldId id="263" r:id="rId11"/>
    <p:sldId id="264" r:id="rId12"/>
    <p:sldId id="270" r:id="rId13"/>
    <p:sldId id="265" r:id="rId14"/>
    <p:sldId id="268" r:id="rId15"/>
    <p:sldId id="266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D4B98-581B-40CE-AB46-C21F676F5AFD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05308-2D25-46CA-A24A-2C2EBFF7C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147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05308-2D25-46CA-A24A-2C2EBFF7CB8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51C6DC8-87D6-4B0F-8468-BD23DC70BFEF}" type="datetimeFigureOut">
              <a:rPr lang="en-US" smtClean="0"/>
              <a:pPr/>
              <a:t>2/23/2018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E6F123-17B9-46CE-857E-5228357B15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WHY ENCRYPTION?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71600"/>
            <a:ext cx="9144000" cy="5486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6200" b="1" dirty="0" smtClean="0">
                <a:latin typeface="Brush Script MT" pitchFamily="66" charset="0"/>
              </a:rPr>
              <a:t> </a:t>
            </a:r>
            <a:r>
              <a:rPr lang="en-US" sz="6200" b="1" u="sng" dirty="0">
                <a:solidFill>
                  <a:srgbClr val="FFFF00"/>
                </a:solidFill>
                <a:latin typeface="Brush Script MT" pitchFamily="66" charset="0"/>
              </a:rPr>
              <a:t>Objectives of cryptography</a:t>
            </a:r>
            <a:r>
              <a:rPr lang="en-US" sz="6200" b="1" u="sng" dirty="0" smtClean="0">
                <a:solidFill>
                  <a:srgbClr val="FFFF00"/>
                </a:solidFill>
                <a:latin typeface="Brush Script MT" pitchFamily="66" charset="0"/>
              </a:rPr>
              <a:t>:</a:t>
            </a:r>
          </a:p>
          <a:p>
            <a:pPr algn="l"/>
            <a:endParaRPr lang="en-US" b="1" u="sng" dirty="0">
              <a:solidFill>
                <a:srgbClr val="FFFF00"/>
              </a:solidFill>
            </a:endParaRPr>
          </a:p>
          <a:p>
            <a:pPr algn="l"/>
            <a:r>
              <a:rPr lang="en-US" dirty="0"/>
              <a:t>There are four main objectives of cryptography</a:t>
            </a:r>
            <a:r>
              <a:rPr lang="en-US" dirty="0" smtClean="0"/>
              <a:t>:-</a:t>
            </a:r>
          </a:p>
          <a:p>
            <a:pPr algn="l"/>
            <a:endParaRPr lang="en-US" dirty="0"/>
          </a:p>
          <a:p>
            <a:pPr algn="l"/>
            <a:r>
              <a:rPr lang="en-US" b="1" u="sng" dirty="0"/>
              <a:t>a). Confidentiality: </a:t>
            </a:r>
            <a:r>
              <a:rPr lang="en-US" b="1" dirty="0"/>
              <a:t>It guarantees that the sensitive</a:t>
            </a:r>
          </a:p>
          <a:p>
            <a:pPr algn="l"/>
            <a:r>
              <a:rPr lang="en-US" dirty="0"/>
              <a:t>information can only be accessed by those users/entities</a:t>
            </a:r>
          </a:p>
          <a:p>
            <a:pPr algn="l"/>
            <a:r>
              <a:rPr lang="en-US" dirty="0"/>
              <a:t>authorized to unveil it.</a:t>
            </a:r>
          </a:p>
          <a:p>
            <a:pPr algn="l"/>
            <a:r>
              <a:rPr lang="en-US" b="1" u="sng" dirty="0"/>
              <a:t>b). Data integrity: </a:t>
            </a:r>
            <a:r>
              <a:rPr lang="en-US" b="1" dirty="0"/>
              <a:t>It is a service which addresses the</a:t>
            </a:r>
          </a:p>
          <a:p>
            <a:pPr algn="l"/>
            <a:r>
              <a:rPr lang="en-US" dirty="0"/>
              <a:t>unauthorized alteration of data. This property refers to data</a:t>
            </a:r>
          </a:p>
          <a:p>
            <a:pPr algn="l"/>
            <a:r>
              <a:rPr lang="en-US" dirty="0"/>
              <a:t>that has not been changed, destroyed, or lost in a malicious or</a:t>
            </a:r>
          </a:p>
          <a:p>
            <a:pPr algn="l"/>
            <a:r>
              <a:rPr lang="en-US" dirty="0"/>
              <a:t>accidental manner.</a:t>
            </a:r>
          </a:p>
          <a:p>
            <a:pPr algn="l"/>
            <a:r>
              <a:rPr lang="en-US" b="1" u="sng" dirty="0"/>
              <a:t>c). Authentication:</a:t>
            </a:r>
            <a:r>
              <a:rPr lang="en-US" b="1" dirty="0"/>
              <a:t> It is a service related to identification.</a:t>
            </a:r>
          </a:p>
          <a:p>
            <a:pPr algn="l"/>
            <a:r>
              <a:rPr lang="en-US" dirty="0"/>
              <a:t>This function applies to both entities and information itself.</a:t>
            </a:r>
          </a:p>
          <a:p>
            <a:pPr algn="l"/>
            <a:r>
              <a:rPr lang="en-US" dirty="0"/>
              <a:t>Two parties entering into a communication should identify</a:t>
            </a:r>
          </a:p>
          <a:p>
            <a:pPr algn="l"/>
            <a:r>
              <a:rPr lang="en-US" dirty="0"/>
              <a:t>each other.</a:t>
            </a:r>
          </a:p>
          <a:p>
            <a:pPr algn="l"/>
            <a:r>
              <a:rPr lang="en-US" b="1" u="sng" dirty="0"/>
              <a:t>d). Non-repudiation</a:t>
            </a:r>
            <a:r>
              <a:rPr lang="en-US" b="1" dirty="0"/>
              <a:t>: It is a service which prevents an entity</a:t>
            </a:r>
          </a:p>
          <a:p>
            <a:pPr algn="l"/>
            <a:r>
              <a:rPr lang="en-US" dirty="0"/>
              <a:t>from denying previous commitments or 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0"/>
            <a:ext cx="7848600" cy="1219200"/>
          </a:xfrm>
        </p:spPr>
        <p:txBody>
          <a:bodyPr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ECC-WHAT IS IT?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219200"/>
            <a:ext cx="9144000" cy="56388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dirty="0" smtClean="0"/>
              <a:t> Elliptic curves are not ellipses. Elliptic curves are described by cubic equations similar to those used for calculating the circumference of an ellipse 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 Elliptic curve cryptography makes use of elliptic curves, in which the variables and coefficients are all restricted to elements of a finite field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 An elliptic curve is defined by an equation in two variables with coefficients.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Bauhaus 93" panose="04030905020B02020C02" pitchFamily="82" charset="0"/>
              </a:rPr>
              <a:t>HOW IT RUNS?</a:t>
            </a:r>
            <a:endParaRPr lang="en-US" sz="4000" dirty="0">
              <a:latin typeface="Bauhaus 93" panose="04030905020B02020C02" pitchFamily="82" charset="0"/>
            </a:endParaRPr>
          </a:p>
        </p:txBody>
      </p:sp>
      <p:pic>
        <p:nvPicPr>
          <p:cNvPr id="9" name="Content Placeholder 8" descr="S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935163"/>
            <a:ext cx="9144000" cy="49228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/>
                  <a:t/>
                </a:r>
                <a:br>
                  <a:rPr lang="en-US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da-DK" sz="1800" dirty="0" smtClean="0"/>
                  <a:t/>
                </a:r>
                <a:r>
                  <a:rPr lang="da-DK" sz="1800" dirty="0"/>
                  <a:t>mod p = </a:t>
                </a:r>
                <a:r>
                  <a:rPr lang="da-DK" sz="18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da-DK" sz="1800" dirty="0" smtClean="0"/>
                  <a:t/>
                </a:r>
                <a:r>
                  <a:rPr lang="da-DK" sz="1800" dirty="0"/>
                  <a:t>+ ax + b) mod </a:t>
                </a:r>
                <a:r>
                  <a:rPr lang="da-DK" sz="1800" dirty="0" smtClean="0"/>
                  <a:t>p</a:t>
                </a:r>
                <a:br>
                  <a:rPr lang="da-DK" sz="1800" dirty="0" smtClean="0"/>
                </a:br>
                <a:r>
                  <a:rPr lang="en-US" sz="1800" dirty="0" smtClean="0"/>
                  <a:t>Lists of </a:t>
                </a:r>
                <a:r>
                  <a:rPr lang="en-US" sz="1800" dirty="0"/>
                  <a:t>points (other than O) that are part of </a:t>
                </a:r>
                <a:r>
                  <a:rPr lang="en-US" sz="1800" dirty="0" smtClean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/>
                  <a:t>(</a:t>
                </a:r>
                <a:r>
                  <a:rPr lang="en-US" sz="1800" dirty="0"/>
                  <a:t>1, 1). </a:t>
                </a:r>
                <a:r>
                  <a:rPr lang="en-US" sz="1800" dirty="0" smtClean="0"/>
                  <a:t/>
                </a:r>
                <a:r>
                  <a:rPr lang="en-US" sz="1800" dirty="0"/>
                  <a:t>plots the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1800" dirty="0" smtClean="0"/>
                  <a:t>(1</a:t>
                </a:r>
                <a:r>
                  <a:rPr lang="en-US" sz="1800" dirty="0"/>
                  <a:t>, 1); note that the points, with one exception, are symmetric about y = 11.5.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r="-815" b="-10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TEMP.DESKTOP-ARONL6U.002\Desktop\pp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33600"/>
            <a:ext cx="4953000" cy="40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81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8077200" cy="9326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 smtClean="0">
                <a:latin typeface="Forte" panose="03060902040502070203" pitchFamily="66" charset="0"/>
              </a:rPr>
              <a:t>Koblitz’s</a:t>
            </a:r>
            <a:r>
              <a:rPr lang="en-US" b="1" u="sng" dirty="0" smtClean="0">
                <a:latin typeface="Forte" panose="03060902040502070203" pitchFamily="66" charset="0"/>
              </a:rPr>
              <a:t> Method for Encoding Plaintext</a:t>
            </a:r>
            <a:endParaRPr lang="en-US" b="1" u="sng" dirty="0">
              <a:latin typeface="Forte" panose="0306090204050207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51054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Step1: </a:t>
            </a:r>
            <a:r>
              <a:rPr lang="en-US" dirty="0" smtClean="0"/>
              <a:t>Pick an elliptic curve </a:t>
            </a:r>
            <a:r>
              <a:rPr lang="en-US" dirty="0" err="1" smtClean="0"/>
              <a:t>Ep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).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2: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Let us say that E has N points on it.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3: </a:t>
            </a:r>
            <a:r>
              <a:rPr lang="en-US" dirty="0" smtClean="0"/>
              <a:t>Let us say that our alphabet consists of the digits 0,1,2,3,4,5,6,7,8,9 and the letters A,B,C,. . . , X,Y,Z coded as 10,11,. . . , 35.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4:</a:t>
            </a:r>
            <a:r>
              <a:rPr lang="en-US" dirty="0" smtClean="0"/>
              <a:t> This converts our message into a series of numbers between 0 &amp; 35. 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5: </a:t>
            </a:r>
            <a:r>
              <a:rPr lang="en-US" dirty="0" smtClean="0"/>
              <a:t>Now choose an auxiliary base parameter, for example k = 20. ( both parties should agree upon this) 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6:</a:t>
            </a:r>
            <a:r>
              <a:rPr lang="en-US" dirty="0" smtClean="0"/>
              <a:t> For each number </a:t>
            </a:r>
            <a:r>
              <a:rPr lang="en-US" dirty="0" err="1" smtClean="0"/>
              <a:t>mk</a:t>
            </a:r>
            <a:r>
              <a:rPr lang="en-US" dirty="0" smtClean="0"/>
              <a:t> (say), take x=</a:t>
            </a:r>
            <a:r>
              <a:rPr lang="en-US" dirty="0" err="1" smtClean="0"/>
              <a:t>mk</a:t>
            </a:r>
            <a:r>
              <a:rPr lang="en-US" dirty="0" smtClean="0"/>
              <a:t> + 1 and try to solve for y.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7: </a:t>
            </a:r>
            <a:r>
              <a:rPr lang="en-US" dirty="0" smtClean="0"/>
              <a:t>If you can't do it, then try x = </a:t>
            </a:r>
            <a:r>
              <a:rPr lang="en-US" dirty="0" err="1" smtClean="0"/>
              <a:t>mk</a:t>
            </a:r>
            <a:r>
              <a:rPr lang="en-US" dirty="0" smtClean="0"/>
              <a:t> +2 and then x = </a:t>
            </a:r>
            <a:r>
              <a:rPr lang="en-US" dirty="0" err="1" smtClean="0"/>
              <a:t>mk</a:t>
            </a:r>
            <a:r>
              <a:rPr lang="en-US" dirty="0" smtClean="0"/>
              <a:t> +3 until you can solve for  y.</a:t>
            </a:r>
          </a:p>
          <a:p>
            <a:pPr>
              <a:buNone/>
            </a:pPr>
            <a:r>
              <a:rPr lang="en-US" b="1" dirty="0" smtClean="0">
                <a:solidFill>
                  <a:srgbClr val="7030A0"/>
                </a:solidFill>
              </a:rPr>
              <a:t>Step 8:</a:t>
            </a:r>
            <a:r>
              <a:rPr lang="en-US" dirty="0" smtClean="0"/>
              <a:t> In practice, you will find such a ‘y’ before you hit x = </a:t>
            </a:r>
            <a:r>
              <a:rPr lang="en-US" dirty="0" err="1" smtClean="0"/>
              <a:t>mk</a:t>
            </a:r>
            <a:r>
              <a:rPr lang="en-US" dirty="0" smtClean="0"/>
              <a:t> + k - 1. Then take the point (</a:t>
            </a:r>
            <a:r>
              <a:rPr lang="en-US" dirty="0" err="1" smtClean="0"/>
              <a:t>x,y</a:t>
            </a:r>
            <a:r>
              <a:rPr lang="en-US" dirty="0" smtClean="0"/>
              <a:t>). This now converts the number m into a point on the elliptic curve. In this way, the entire message becomes a sequence of points.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7200"/>
            <a:ext cx="89916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HOW IS KEY GENERATED?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itle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2057400"/>
                <a:ext cx="9144000" cy="48006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en-US" dirty="0" smtClean="0"/>
                  <a:t> Both the entities in the cryptosystem agree upon </a:t>
                </a:r>
                <a:r>
                  <a:rPr lang="en-US" dirty="0" err="1" smtClean="0"/>
                  <a:t>a,b,p,G,n</a:t>
                </a:r>
                <a:r>
                  <a:rPr lang="en-US" dirty="0" smtClean="0"/>
                  <a:t> which are called Domain Parameters of G is called generator point and n is the order of G. 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dirty="0" smtClean="0"/>
                  <a:t>Now A generates a random number </a:t>
                </a:r>
                <a:r>
                  <a:rPr lang="en-US" dirty="0" err="1" smtClean="0"/>
                  <a:t>n</a:t>
                </a:r>
                <a:r>
                  <a:rPr lang="en-US" sz="2000" dirty="0" err="1" smtClean="0"/>
                  <a:t>A</a:t>
                </a:r>
                <a:r>
                  <a:rPr lang="en-US" dirty="0" smtClean="0"/>
                  <a:t>&lt; n as his private Key and calculates his public key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dirty="0" smtClean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= G+G+G+…..</a:t>
                </a:r>
                <a:r>
                  <a:rPr lang="en-US" dirty="0" err="1" smtClean="0"/>
                  <a:t>n</a:t>
                </a:r>
                <a:r>
                  <a:rPr lang="en-US" sz="2000" dirty="0" err="1" smtClean="0"/>
                  <a:t>A</a:t>
                </a:r>
                <a:r>
                  <a:rPr lang="en-US" dirty="0" smtClean="0"/>
                  <a:t> times. 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dirty="0" smtClean="0"/>
                  <a:t>B generates a random number </a:t>
                </a:r>
                <a:r>
                  <a:rPr lang="en-US" dirty="0" err="1" smtClean="0"/>
                  <a:t>nB</a:t>
                </a:r>
                <a:r>
                  <a:rPr lang="en-US" dirty="0" smtClean="0"/>
                  <a:t>&lt; n as his private Key and calculates his public key.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dirty="0" smtClean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000" dirty="0" smtClean="0"/>
                  <a:t/>
                </a:r>
                <a:r>
                  <a:rPr lang="en-US" dirty="0" smtClean="0"/>
                  <a:t>= G+G+G+….</a:t>
                </a:r>
                <a:r>
                  <a:rPr lang="en-US" dirty="0" err="1" smtClean="0"/>
                  <a:t>n</a:t>
                </a:r>
                <a:r>
                  <a:rPr lang="en-US" sz="2000" dirty="0" err="1" smtClean="0"/>
                  <a:t>B</a:t>
                </a:r>
                <a:r>
                  <a:rPr lang="en-US" dirty="0" smtClean="0"/>
                  <a:t> times. </a:t>
                </a:r>
                <a:endParaRPr lang="en-US" dirty="0"/>
              </a:p>
            </p:txBody>
          </p:sp>
        </mc:Choice>
        <mc:Fallback>
          <p:sp>
            <p:nvSpPr>
              <p:cNvPr id="8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2057400"/>
                <a:ext cx="9144000" cy="4800600"/>
              </a:xfrm>
              <a:blipFill rotWithShape="1">
                <a:blip r:embed="rId2"/>
                <a:stretch>
                  <a:fillRect l="-1333" t="-762" r="-1133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 descr="aaa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1"/>
            <a:ext cx="9144000" cy="5334000"/>
          </a:xfrm>
        </p:spPr>
      </p:pic>
      <p:sp>
        <p:nvSpPr>
          <p:cNvPr id="9" name="Rectangle 8"/>
          <p:cNvSpPr/>
          <p:nvPr/>
        </p:nvSpPr>
        <p:spPr>
          <a:xfrm>
            <a:off x="1524000" y="762000"/>
            <a:ext cx="6553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KEY EXCHANGE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914400"/>
            <a:ext cx="7851648" cy="1066800"/>
          </a:xfrm>
        </p:spPr>
        <p:txBody>
          <a:bodyPr/>
          <a:lstStyle/>
          <a:p>
            <a:pPr algn="ctr"/>
            <a:r>
              <a:rPr lang="en-US" dirty="0" smtClean="0">
                <a:latin typeface="Forte" panose="03060902040502070203" pitchFamily="66" charset="0"/>
              </a:rPr>
              <a:t>ENCRYPTION</a:t>
            </a:r>
            <a:endParaRPr lang="en-US" dirty="0">
              <a:latin typeface="Forte" panose="03060902040502070203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Subtitle 4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2057400"/>
                <a:ext cx="91440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rgbClr val="FFFF00"/>
                    </a:solidFill>
                  </a:rPr>
                  <a:t>A sends C = 2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ciphertext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 points those are { </a:t>
                </a:r>
                <a:r>
                  <a:rPr lang="en-US" sz="2800" dirty="0" err="1" smtClean="0">
                    <a:solidFill>
                      <a:srgbClr val="FFFF00"/>
                    </a:solidFill>
                  </a:rPr>
                  <a:t>kG</a:t>
                </a:r>
                <a:r>
                  <a:rPr lang="en-US" sz="2800" dirty="0" smtClean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</a:rPr>
                  <a:t> + k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</a:rPr>
                  <a:t>) }. </a:t>
                </a:r>
              </a:p>
              <a:p>
                <a:endParaRPr lang="en-US" sz="280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pPr algn="ctr"/>
                <a:r>
                  <a:rPr lang="en-US" sz="2400" dirty="0" smtClean="0"/>
                  <a:t>Where G - generator Point</a:t>
                </a:r>
              </a:p>
              <a:p>
                <a:pPr algn="ctr"/>
                <a:r>
                  <a:rPr lang="en-US" sz="2400" dirty="0" smtClean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/>
                  <a:t> - plaintext point on the curve</a:t>
                </a:r>
              </a:p>
              <a:p>
                <a:pPr algn="ctr"/>
                <a:r>
                  <a:rPr lang="en-US" sz="2400" dirty="0" smtClean="0"/>
                  <a:t> k - a random number  chosen by A</a:t>
                </a:r>
              </a:p>
              <a:p>
                <a:pPr algn="ctr"/>
                <a:r>
                  <a:rPr lang="en-US" sz="2400" dirty="0" smtClean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 smtClean="0"/>
                  <a:t> - public key of B </a:t>
                </a:r>
                <a:endParaRPr lang="en-US" sz="2400" dirty="0"/>
              </a:p>
            </p:txBody>
          </p:sp>
        </mc:Choice>
        <mc:Fallback>
          <p:sp>
            <p:nvSpPr>
              <p:cNvPr id="5" name="Sub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2057400"/>
                <a:ext cx="9144000" cy="4800600"/>
              </a:xfrm>
              <a:blipFill rotWithShape="1">
                <a:blip r:embed="rId2"/>
                <a:stretch>
                  <a:fillRect t="-1144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Forte" panose="03060902040502070203" pitchFamily="66" charset="0"/>
              </a:rPr>
              <a:t>DECRYPTION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533400" y="2362200"/>
                <a:ext cx="8229600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 smtClean="0"/>
                  <a:t/>
                </a:r>
                <a:r>
                  <a:rPr lang="en-US" sz="2800" dirty="0"/>
                  <a:t>+ </a:t>
                </a:r>
                <a:r>
                  <a:rPr lang="en-US" sz="2800" dirty="0" smtClean="0"/>
                  <a:t>k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800" dirty="0" smtClean="0"/>
                  <a:t/>
                </a:r>
                <a:r>
                  <a:rPr lang="en-US" sz="28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800" dirty="0" smtClean="0"/>
                  <a:t>(</a:t>
                </a:r>
                <a:r>
                  <a:rPr lang="en-US" sz="2800" dirty="0" err="1" smtClean="0"/>
                  <a:t>kG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 smtClean="0"/>
                  <a:t/>
                </a:r>
                <a:r>
                  <a:rPr lang="en-US" sz="2800" dirty="0"/>
                  <a:t>+ </a:t>
                </a:r>
                <a:r>
                  <a:rPr lang="en-US" sz="2800" dirty="0" smtClean="0"/>
                  <a:t>k(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800" dirty="0" smtClean="0"/>
                  <a:t>)G </a:t>
                </a:r>
                <a:r>
                  <a:rPr lang="en-US" sz="28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dirty="0" err="1"/>
                  <a:t>kG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algn="ctr"/>
                <a:endParaRPr lang="en-US" sz="2800" dirty="0" smtClean="0"/>
              </a:p>
              <a:p>
                <a:pPr algn="ctr"/>
                <a:r>
                  <a:rPr lang="en-US" sz="2800" dirty="0" smtClean="0"/>
                  <a:t>Where </a:t>
                </a:r>
                <a:r>
                  <a:rPr lang="en-US" sz="2800" dirty="0"/>
                  <a:t>G - generator Point</a:t>
                </a:r>
              </a:p>
              <a:p>
                <a:pPr algn="ctr"/>
                <a:r>
                  <a:rPr lang="en-US" sz="2800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- plaintext point on the curve</a:t>
                </a:r>
              </a:p>
              <a:p>
                <a:pPr algn="ctr"/>
                <a:r>
                  <a:rPr lang="en-US" sz="2800" dirty="0"/>
                  <a:t> k - a random number  chosen by A</a:t>
                </a:r>
              </a:p>
              <a:p>
                <a:pPr algn="ctr"/>
                <a:r>
                  <a:rPr lang="en-US" sz="2800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800" dirty="0"/>
                  <a:t> - public key of B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62200"/>
                <a:ext cx="8229600" cy="3108543"/>
              </a:xfrm>
              <a:prstGeom prst="rect">
                <a:avLst/>
              </a:prstGeom>
              <a:blipFill rotWithShape="1">
                <a:blip r:embed="rId2"/>
                <a:stretch>
                  <a:fillRect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270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uhaus 93" panose="04030905020B02020C02" pitchFamily="82" charset="0"/>
              </a:rPr>
              <a:t>AN EXAMPLE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209800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smtClean="0"/>
              <a:t>Example</a:t>
            </a:r>
            <a:r>
              <a:rPr lang="en-US" dirty="0"/>
              <a:t>: Say the parameters of curve are: p(751),a(-1),b(188),n(727).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Say </a:t>
            </a:r>
            <a:r>
              <a:rPr lang="en-US" dirty="0"/>
              <a:t>we have to send character ‘b’.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‘B’ is first encoded as number 11.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x=mk+1 </a:t>
            </a:r>
            <a:r>
              <a:rPr lang="en-US" dirty="0" err="1" smtClean="0"/>
              <a:t>i.e</a:t>
            </a:r>
            <a:r>
              <a:rPr lang="en-US" dirty="0" smtClean="0"/>
              <a:t>, </a:t>
            </a:r>
            <a:r>
              <a:rPr lang="en-US" dirty="0"/>
              <a:t>11*20+1=221cannot solve it for a y such that </a:t>
            </a:r>
            <a:r>
              <a:rPr lang="en-US" dirty="0" smtClean="0"/>
              <a:t>y^2 </a:t>
            </a:r>
            <a:r>
              <a:rPr lang="en-US" dirty="0"/>
              <a:t>= </a:t>
            </a:r>
            <a:r>
              <a:rPr lang="en-US" dirty="0" smtClean="0"/>
              <a:t>x^3 </a:t>
            </a:r>
            <a:r>
              <a:rPr lang="en-US" dirty="0"/>
              <a:t>+ ax+ b mod p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So </a:t>
            </a:r>
            <a:r>
              <a:rPr lang="en-US" dirty="0"/>
              <a:t>go for x=mk+2 , x=222 , no y exists. x=mk+3, x=223, no y exists.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x=mk+4 so x=224 can solve it for y and y=248.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Now </a:t>
            </a:r>
            <a:r>
              <a:rPr lang="en-US" dirty="0"/>
              <a:t>the point (224,248) is point is encrypted and decrypted as a message.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decode just compute (x-1)/k </a:t>
            </a:r>
            <a:r>
              <a:rPr lang="en-US" dirty="0" err="1" smtClean="0"/>
              <a:t>i.e</a:t>
            </a:r>
            <a:r>
              <a:rPr lang="en-US" dirty="0" smtClean="0"/>
              <a:t>, </a:t>
            </a:r>
            <a:r>
              <a:rPr lang="en-US" dirty="0"/>
              <a:t>(224-1)/20=223/20 </a:t>
            </a:r>
            <a:r>
              <a:rPr lang="en-US" dirty="0" err="1" smtClean="0"/>
              <a:t>i.e</a:t>
            </a:r>
            <a:r>
              <a:rPr lang="en-US" dirty="0" smtClean="0"/>
              <a:t>, </a:t>
            </a:r>
            <a:r>
              <a:rPr lang="en-US" dirty="0"/>
              <a:t>11.15.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Return </a:t>
            </a:r>
            <a:r>
              <a:rPr lang="en-US" dirty="0"/>
              <a:t>11 as original plaintext(greatest integer less than (x-1)/k ,that is 11.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number 11 is now decoded to character ‘B’.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probability that we fail to find a square (and hence fail to associate m to a point) is about </a:t>
            </a:r>
            <a:r>
              <a:rPr lang="en-US" dirty="0" smtClean="0"/>
              <a:t>(½)^k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8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>
            <a:normAutofit/>
          </a:bodyPr>
          <a:lstStyle/>
          <a:p>
            <a:r>
              <a:rPr lang="en-US" sz="1400" dirty="0"/>
              <a:t>function [</a:t>
            </a:r>
            <a:r>
              <a:rPr lang="en-US" sz="1400" dirty="0" err="1"/>
              <a:t>X,Y,n</a:t>
            </a:r>
            <a:r>
              <a:rPr lang="en-US" sz="1400" dirty="0"/>
              <a:t>] = </a:t>
            </a:r>
            <a:r>
              <a:rPr lang="en-US" sz="1400" b="1" dirty="0"/>
              <a:t>PC</a:t>
            </a:r>
            <a:r>
              <a:rPr lang="en-US" sz="1400" dirty="0"/>
              <a:t>(</a:t>
            </a:r>
            <a:r>
              <a:rPr lang="en-US" sz="1400" dirty="0" err="1"/>
              <a:t>A,B,p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This function m-file finds and plots all the points that lie in </a:t>
            </a:r>
            <a:r>
              <a:rPr lang="en-US" sz="1400" dirty="0" err="1"/>
              <a:t>E_p</a:t>
            </a:r>
            <a:r>
              <a:rPr lang="en-US" sz="1400" dirty="0"/>
              <a:t>(A,B)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These points are on the curve y^2 = x^3 + AX + </a:t>
            </a:r>
            <a:r>
              <a:rPr lang="en-US" sz="1400" dirty="0" smtClean="0"/>
              <a:t>B </a:t>
            </a:r>
            <a:r>
              <a:rPr lang="en-US" sz="1400" dirty="0"/>
              <a:t>(mod p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/>
              <a:t>function [x3,y3,m] = </a:t>
            </a:r>
            <a:r>
              <a:rPr lang="en-US" sz="1400" b="1" dirty="0"/>
              <a:t>ECADP</a:t>
            </a:r>
            <a:r>
              <a:rPr lang="en-US" sz="1400" dirty="0"/>
              <a:t>(x1,y1,x2,y2,A,p)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This function m-file performs Elliptic Curve addition over prime curves.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Suppose we are working on the elliptic curve y^2 = x^3 + Ax + B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Define P1 = (x1,y1)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P2 = (x2,y2)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Then P1 + P2 = P3 = (x3,y3) is defined by as below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If one if the variables in infinity then we define P + infinity = P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and the user should type in ’infinity’ for both the x and y </a:t>
            </a:r>
            <a:r>
              <a:rPr lang="en-US" sz="1400" dirty="0" smtClean="0"/>
              <a:t>values.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/>
              <a:t>function [X2,Y2] = </a:t>
            </a:r>
            <a:r>
              <a:rPr lang="en-US" sz="1400" b="1" dirty="0"/>
              <a:t>SUCDOB</a:t>
            </a:r>
            <a:r>
              <a:rPr lang="en-US" sz="1400" dirty="0"/>
              <a:t>(X1,Y1,k,A,p)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This is a function m-file to perform the successive doubling algorithm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on prime curves. If P = (X1,Y1) and k is an integer, then this algorithm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will find </a:t>
            </a:r>
            <a:r>
              <a:rPr lang="en-US" sz="1400" dirty="0" err="1"/>
              <a:t>kP</a:t>
            </a:r>
            <a:r>
              <a:rPr lang="en-US" sz="1400" dirty="0"/>
              <a:t> = (X2,Y2) where we are operating over the elliptic curve</a:t>
            </a:r>
          </a:p>
          <a:p>
            <a:pPr marL="0" indent="0">
              <a:buNone/>
            </a:pPr>
            <a:r>
              <a:rPr lang="en-US" sz="1400" dirty="0" smtClean="0"/>
              <a:t>y^2 </a:t>
            </a:r>
            <a:r>
              <a:rPr lang="en-US" sz="1400" dirty="0"/>
              <a:t>= x^3 + Ax + B (mod p), p prime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9288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/>
          </a:p>
          <a:p>
            <a:r>
              <a:rPr lang="en-US" dirty="0" smtClean="0"/>
              <a:t>Cryptography involves two main approaches:</a:t>
            </a:r>
          </a:p>
          <a:p>
            <a:r>
              <a:rPr lang="en-US" dirty="0" smtClean="0"/>
              <a:t> Symmetric-key cryptography.</a:t>
            </a:r>
          </a:p>
          <a:p>
            <a:r>
              <a:rPr lang="en-US" dirty="0" smtClean="0"/>
              <a:t>Asymmetric-key cryptography.</a:t>
            </a:r>
          </a:p>
          <a:p>
            <a:r>
              <a:rPr lang="en-US" b="1" dirty="0" smtClean="0"/>
              <a:t>Symmetric-key cryptography: Same secret key is used for</a:t>
            </a:r>
          </a:p>
          <a:p>
            <a:r>
              <a:rPr lang="en-US" dirty="0" smtClean="0"/>
              <a:t>both encryption and decryption.</a:t>
            </a:r>
          </a:p>
          <a:p>
            <a:r>
              <a:rPr lang="en-US" b="1" dirty="0" smtClean="0"/>
              <a:t>Asymmetric-key cryptography: Two different keys are used</a:t>
            </a:r>
          </a:p>
          <a:p>
            <a:r>
              <a:rPr lang="en-US" dirty="0" smtClean="0"/>
              <a:t>i.e. one for encryption and other for decryption.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function [flag] = </a:t>
            </a:r>
            <a:r>
              <a:rPr lang="en-US" sz="1400" b="1" dirty="0"/>
              <a:t>check</a:t>
            </a:r>
            <a:r>
              <a:rPr lang="en-US" sz="1400" dirty="0"/>
              <a:t>(</a:t>
            </a:r>
            <a:r>
              <a:rPr lang="en-US" sz="1400" dirty="0" err="1"/>
              <a:t>x,y,A,B,p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An m-file to check if the point (</a:t>
            </a:r>
            <a:r>
              <a:rPr lang="en-US" sz="1400" dirty="0" err="1"/>
              <a:t>x,y</a:t>
            </a:r>
            <a:r>
              <a:rPr lang="en-US" sz="1400" dirty="0"/>
              <a:t>) lies on the prime curve</a:t>
            </a:r>
          </a:p>
          <a:p>
            <a:pPr marL="0" indent="0">
              <a:buNone/>
            </a:pPr>
            <a:r>
              <a:rPr lang="da-DK" sz="1400" dirty="0" smtClean="0"/>
              <a:t> </a:t>
            </a:r>
            <a:r>
              <a:rPr lang="da-DK" sz="1400" dirty="0"/>
              <a:t>y^2 = x^3 + Ax + B (mod p</a:t>
            </a:r>
            <a:r>
              <a:rPr lang="da-DK" sz="1400" dirty="0" smtClean="0"/>
              <a:t>)</a:t>
            </a:r>
          </a:p>
          <a:p>
            <a:pPr marL="0" indent="0">
              <a:buNone/>
            </a:pPr>
            <a:endParaRPr lang="da-DK" sz="1400" dirty="0" smtClean="0"/>
          </a:p>
          <a:p>
            <a:r>
              <a:rPr lang="en-US" sz="1400" dirty="0"/>
              <a:t>function [I] = </a:t>
            </a:r>
            <a:r>
              <a:rPr lang="en-US" sz="1400" b="1" dirty="0" err="1"/>
              <a:t>inve</a:t>
            </a:r>
            <a:r>
              <a:rPr lang="en-US" sz="1400" dirty="0"/>
              <a:t>(</a:t>
            </a:r>
            <a:r>
              <a:rPr lang="en-US" sz="1400" dirty="0" err="1"/>
              <a:t>N,p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 smtClean="0"/>
              <a:t>This </a:t>
            </a:r>
            <a:r>
              <a:rPr lang="en-US" sz="1400" dirty="0"/>
              <a:t>m-file finds the inverse of an element, N, in the group </a:t>
            </a:r>
            <a:r>
              <a:rPr lang="en-US" sz="1400" dirty="0" err="1"/>
              <a:t>Z_p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</a:t>
            </a:r>
            <a:r>
              <a:rPr lang="en-US" sz="1400" dirty="0"/>
              <a:t>for use with prime curves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/>
              <a:t>function [x10,y,c] = </a:t>
            </a:r>
            <a:r>
              <a:rPr lang="en-US" sz="1400" b="1" dirty="0"/>
              <a:t>ECC</a:t>
            </a:r>
            <a:r>
              <a:rPr lang="en-US" sz="1400" dirty="0"/>
              <a:t>(x,y,a,b,M,x9,n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/>
              <a:t>function [c1,c2,X6,Y6]=</a:t>
            </a:r>
            <a:r>
              <a:rPr lang="en-US" sz="1400" b="1" dirty="0"/>
              <a:t>encrypt</a:t>
            </a:r>
            <a:r>
              <a:rPr lang="en-US" sz="1400" dirty="0"/>
              <a:t>(X2,Y2,X,Y,a,p,n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function [X14,Y14,c,str_back_to_char]=</a:t>
            </a:r>
            <a:r>
              <a:rPr lang="en-US" sz="1400" b="1" dirty="0"/>
              <a:t>decrypt</a:t>
            </a:r>
            <a:r>
              <a:rPr lang="en-US" sz="1400" dirty="0"/>
              <a:t>(x1,y1,X,Y,n,a,b,p,z,c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b="1" dirty="0" smtClean="0"/>
              <a:t>Main function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M = input('\</a:t>
            </a:r>
            <a:r>
              <a:rPr lang="en-US" sz="1400" dirty="0" err="1"/>
              <a:t>nEnter</a:t>
            </a:r>
            <a:r>
              <a:rPr lang="en-US" sz="1400" dirty="0"/>
              <a:t> the message: ','s</a:t>
            </a:r>
            <a:r>
              <a:rPr lang="en-US" sz="1400" dirty="0" smtClean="0"/>
              <a:t>');  </a:t>
            </a:r>
            <a:r>
              <a:rPr lang="en-US" sz="1400" b="1" dirty="0" smtClean="0"/>
              <a:t>% ASCII TO MESSAGE CONVERSION</a:t>
            </a:r>
            <a:endParaRPr lang="en-US" sz="1400" b="1" dirty="0"/>
          </a:p>
          <a:p>
            <a:endParaRPr lang="en-US" sz="1400" dirty="0"/>
          </a:p>
          <a:p>
            <a:endParaRPr lang="en-US" sz="1400" dirty="0"/>
          </a:p>
          <a:p>
            <a:endParaRPr lang="da-DK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9619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Bell MT" panose="02020503060305020303" pitchFamily="18" charset="0"/>
              </a:rPr>
              <a:t>Let us look more closely </a:t>
            </a:r>
            <a:endParaRPr lang="en-US" sz="48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" y="3048000"/>
            <a:ext cx="91059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762000" y="22860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Output of </a:t>
            </a:r>
            <a:r>
              <a:rPr lang="en-US" sz="4000" b="1" dirty="0" err="1" smtClean="0">
                <a:solidFill>
                  <a:schemeClr val="accent5">
                    <a:lumMod val="75000"/>
                  </a:schemeClr>
                </a:solidFill>
              </a:rPr>
              <a:t>PC.m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2133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set of points for  a=b=1 and p=23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35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066800"/>
            <a:ext cx="1828800" cy="5791199"/>
          </a:xfrm>
        </p:spPr>
      </p:pic>
      <p:sp>
        <p:nvSpPr>
          <p:cNvPr id="5" name="TextBox 4"/>
          <p:cNvSpPr txBox="1"/>
          <p:nvPr/>
        </p:nvSpPr>
        <p:spPr>
          <a:xfrm>
            <a:off x="3276600" y="2514600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of </a:t>
            </a:r>
            <a:r>
              <a:rPr lang="en-US" sz="4400" b="1" u="sng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PC.m</a:t>
            </a:r>
            <a:endParaRPr lang="en-US" sz="4400" b="1"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2200" y="3429000"/>
            <a:ext cx="25146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709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ECADP.m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2133600"/>
            <a:ext cx="5715000" cy="4114800"/>
          </a:xfrm>
        </p:spPr>
      </p:pic>
    </p:spTree>
    <p:extLst>
      <p:ext uri="{BB962C8B-B14F-4D97-AF65-F5344CB8AC3E}">
        <p14:creationId xmlns:p14="http://schemas.microsoft.com/office/powerpoint/2010/main" xmlns="" val="84871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SUCDOB.m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133600"/>
            <a:ext cx="5943600" cy="4038600"/>
          </a:xfrm>
        </p:spPr>
      </p:pic>
    </p:spTree>
    <p:extLst>
      <p:ext uri="{BB962C8B-B14F-4D97-AF65-F5344CB8AC3E}">
        <p14:creationId xmlns:p14="http://schemas.microsoft.com/office/powerpoint/2010/main" xmlns="" val="40085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check.m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209800"/>
            <a:ext cx="7162800" cy="4343400"/>
          </a:xfrm>
        </p:spPr>
      </p:pic>
    </p:spTree>
    <p:extLst>
      <p:ext uri="{BB962C8B-B14F-4D97-AF65-F5344CB8AC3E}">
        <p14:creationId xmlns:p14="http://schemas.microsoft.com/office/powerpoint/2010/main" xmlns="" val="377949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inve.m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2057400"/>
            <a:ext cx="6324600" cy="4572000"/>
          </a:xfrm>
        </p:spPr>
      </p:pic>
    </p:spTree>
    <p:extLst>
      <p:ext uri="{BB962C8B-B14F-4D97-AF65-F5344CB8AC3E}">
        <p14:creationId xmlns:p14="http://schemas.microsoft.com/office/powerpoint/2010/main" xmlns="" val="1668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encrypt.m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" y="1981200"/>
            <a:ext cx="4876800" cy="4648200"/>
          </a:xfrm>
        </p:spPr>
      </p:pic>
    </p:spTree>
    <p:extLst>
      <p:ext uri="{BB962C8B-B14F-4D97-AF65-F5344CB8AC3E}">
        <p14:creationId xmlns:p14="http://schemas.microsoft.com/office/powerpoint/2010/main" xmlns="" val="7847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</a:t>
            </a:r>
            <a:r>
              <a:rPr lang="en-US" dirty="0" err="1" smtClean="0"/>
              <a:t>decrypt.m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905000"/>
            <a:ext cx="6248400" cy="4724399"/>
          </a:xfrm>
        </p:spPr>
      </p:pic>
    </p:spTree>
    <p:extLst>
      <p:ext uri="{BB962C8B-B14F-4D97-AF65-F5344CB8AC3E}">
        <p14:creationId xmlns:p14="http://schemas.microsoft.com/office/powerpoint/2010/main" xmlns="" val="4198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to Message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1905000"/>
            <a:ext cx="5334000" cy="4876800"/>
          </a:xfrm>
        </p:spPr>
      </p:pic>
    </p:spTree>
    <p:extLst>
      <p:ext uri="{BB962C8B-B14F-4D97-AF65-F5344CB8AC3E}">
        <p14:creationId xmlns:p14="http://schemas.microsoft.com/office/powerpoint/2010/main" xmlns="" val="11710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8229600" cy="1828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 Rounded MT Bold" pitchFamily="34" charset="0"/>
              </a:rPr>
              <a:t>SIMPLIFIED MODEL OF SYMMETRIC CRYPTO SYSTEM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C:\Users\PC 17\Desktop\sy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81200"/>
            <a:ext cx="8899335" cy="3657600"/>
          </a:xfrm>
          <a:prstGeom prst="rect">
            <a:avLst/>
          </a:prstGeom>
          <a:solidFill>
            <a:srgbClr val="00B0F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ECC implementation in </a:t>
            </a:r>
            <a:r>
              <a:rPr lang="en-US" dirty="0" err="1"/>
              <a:t>M</a:t>
            </a:r>
            <a:r>
              <a:rPr lang="en-US" dirty="0" err="1" smtClean="0"/>
              <a:t>atlab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981200"/>
            <a:ext cx="7162799" cy="4648200"/>
          </a:xfrm>
        </p:spPr>
      </p:pic>
    </p:spTree>
    <p:extLst>
      <p:ext uri="{BB962C8B-B14F-4D97-AF65-F5344CB8AC3E}">
        <p14:creationId xmlns:p14="http://schemas.microsoft.com/office/powerpoint/2010/main" xmlns="" val="27160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914400"/>
          </a:xfrm>
        </p:spPr>
        <p:txBody>
          <a:bodyPr/>
          <a:lstStyle/>
          <a:p>
            <a:r>
              <a:rPr lang="en-US" dirty="0" smtClean="0"/>
              <a:t>Final Output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24000"/>
            <a:ext cx="9067800" cy="5333999"/>
          </a:xfrm>
        </p:spPr>
      </p:pic>
    </p:spTree>
    <p:extLst>
      <p:ext uri="{BB962C8B-B14F-4D97-AF65-F5344CB8AC3E}">
        <p14:creationId xmlns:p14="http://schemas.microsoft.com/office/powerpoint/2010/main" xmlns="" val="13723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14600"/>
            <a:ext cx="9144000" cy="4343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804" y="381000"/>
            <a:ext cx="47018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Presented By-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7766" y="106740"/>
            <a:ext cx="37038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SOHAM MONDAL</a:t>
            </a:r>
          </a:p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BISHWADIP PAUL</a:t>
            </a:r>
          </a:p>
          <a:p>
            <a:pPr algn="ctr"/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CHAYAN DUTTA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4600" y="1752600"/>
            <a:ext cx="37789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Dept</a:t>
            </a:r>
            <a:r>
              <a:rPr lang="en-U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ETCE(UG-III)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497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 Rounded MT Bold" pitchFamily="34" charset="0"/>
              </a:rPr>
              <a:t>SIMPLIFIED MODEL OF ASYMMETRIC CRYPTO SYSTEM</a:t>
            </a:r>
            <a:endParaRPr lang="en-US" dirty="0"/>
          </a:p>
        </p:txBody>
      </p:sp>
      <p:pic>
        <p:nvPicPr>
          <p:cNvPr id="2050" name="Picture 2" descr="C:\Users\PC 17\Desktop\AsymmetricCiph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738672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Algerian" pitchFamily="82" charset="0"/>
              </a:rPr>
              <a:t>COMPARISON OF SECRET KEY AND PUBLIC KEY</a:t>
            </a:r>
            <a:endParaRPr lang="en-US" dirty="0">
              <a:solidFill>
                <a:srgbClr val="92D050"/>
              </a:solidFill>
              <a:latin typeface="Algerian" pitchFamily="82" charset="0"/>
            </a:endParaRPr>
          </a:p>
        </p:txBody>
      </p:sp>
      <p:pic>
        <p:nvPicPr>
          <p:cNvPr id="3074" name="Picture 2" descr="C:\Users\PC 17\Desktop\asy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05800" cy="50307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43200" y="457200"/>
            <a:ext cx="3657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RSA 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6" name="Picture 2" descr="C:\Users\TEMP.DESKTOP-ARONL6U.002\Desktop\pp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746" y="1295400"/>
            <a:ext cx="916174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0584" y="533400"/>
            <a:ext cx="7854696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The main interest of the elliptic curve cryptosystems is to decrease the required key-size to achieve appropriate security. Thus, we have an equivalent security level among RSA algorithm using 1024-bit key and an elliptic curve cryptosystem using more or less a 160-bit key. The following comparison table given by NIST in [SP800-57] perfectly illustrates the key size benefits of using elliptic curves based cryptography:</a:t>
            </a:r>
            <a:endParaRPr lang="en-US" sz="2000" dirty="0"/>
          </a:p>
        </p:txBody>
      </p:sp>
      <p:pic>
        <p:nvPicPr>
          <p:cNvPr id="2051" name="Picture 3" descr="C:\Users\TEMP.DESKTOP-ARONL6U.002\Desktop\pp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767208"/>
            <a:ext cx="8915400" cy="32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MP.DESKTOP-ARONL6U.002\Desktop\pp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252538"/>
            <a:ext cx="481012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1300" y="9271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ECC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5123" name="Picture 3" descr="C:\Users\TEMP.DESKTOP-ARONL6U.002\Downloads\giphy (2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75720"/>
            <a:ext cx="39624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91200" y="2819400"/>
            <a:ext cx="137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RSA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27828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317</TotalTime>
  <Words>1110</Words>
  <Application>Microsoft Office PowerPoint</Application>
  <PresentationFormat>On-screen Show (4:3)</PresentationFormat>
  <Paragraphs>131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WHY ENCRYPTION?</vt:lpstr>
      <vt:lpstr>TYPES</vt:lpstr>
      <vt:lpstr>SIMPLIFIED MODEL OF SYMMETRIC CRYPTO SYSTEM</vt:lpstr>
      <vt:lpstr>SIMPLIFIED MODEL OF ASYMMETRIC CRYPTO SYSTEM</vt:lpstr>
      <vt:lpstr>COMPARISON OF SECRET KEY AND PUBLIC KEY</vt:lpstr>
      <vt:lpstr>Slide 6</vt:lpstr>
      <vt:lpstr>Slide 7</vt:lpstr>
      <vt:lpstr>Slide 8</vt:lpstr>
      <vt:lpstr>Slide 9</vt:lpstr>
      <vt:lpstr>ECC-WHAT IS IT?</vt:lpstr>
      <vt:lpstr>HOW IT RUNS?</vt:lpstr>
      <vt:lpstr> </vt:lpstr>
      <vt:lpstr>Koblitz’s Method for Encoding Plaintext</vt:lpstr>
      <vt:lpstr>Slide 14</vt:lpstr>
      <vt:lpstr> </vt:lpstr>
      <vt:lpstr>ENCRYPTION</vt:lpstr>
      <vt:lpstr>DECRYPTION</vt:lpstr>
      <vt:lpstr>AN EXAMPLE</vt:lpstr>
      <vt:lpstr>          OUR PROGRESS</vt:lpstr>
      <vt:lpstr>OUR PROGRESS</vt:lpstr>
      <vt:lpstr>Let us look more closely </vt:lpstr>
      <vt:lpstr>Slide 22</vt:lpstr>
      <vt:lpstr>Output of ECADP.m</vt:lpstr>
      <vt:lpstr>Output of SUCDOB.m</vt:lpstr>
      <vt:lpstr>Output of check.m</vt:lpstr>
      <vt:lpstr>Output of inve.m</vt:lpstr>
      <vt:lpstr>Output of encrypt.m</vt:lpstr>
      <vt:lpstr>Output of decrypt.m</vt:lpstr>
      <vt:lpstr>ASCII to Message</vt:lpstr>
      <vt:lpstr>ECC implementation in Matlab</vt:lpstr>
      <vt:lpstr>Final Output 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ENCRYPTION?</dc:title>
  <dc:creator>PC 17</dc:creator>
  <cp:lastModifiedBy>PC 17</cp:lastModifiedBy>
  <cp:revision>43</cp:revision>
  <dcterms:created xsi:type="dcterms:W3CDTF">2018-02-20T08:03:46Z</dcterms:created>
  <dcterms:modified xsi:type="dcterms:W3CDTF">2018-02-23T09:16:07Z</dcterms:modified>
</cp:coreProperties>
</file>